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8/10/19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8/10/19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8/10/19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8/10/19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8/10/19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8/10/19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8/10/19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8/10/19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8/10/19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/>
              <a:t>Le RIC expliqué à tous</a:t>
            </a:r>
            <a:br>
              <a:rPr lang="fr-FR" dirty="0"/>
            </a:br>
            <a:br>
              <a:rPr lang="fr-FR" dirty="0"/>
            </a:br>
            <a:r>
              <a:rPr lang="fr-FR" sz="4800" dirty="0"/>
              <a:t>Au cœur de la démocratie directe</a:t>
            </a:r>
            <a:br>
              <a:rPr lang="fr-FR" sz="4800" dirty="0"/>
            </a:br>
            <a:br>
              <a:rPr lang="fr-FR" sz="4800" dirty="0"/>
            </a:br>
            <a:endParaRPr lang="fr-FR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2800" dirty="0"/>
              <a:t>Raul </a:t>
            </a:r>
            <a:r>
              <a:rPr lang="fr-FR" sz="2800" dirty="0" err="1"/>
              <a:t>Magni</a:t>
            </a:r>
            <a:r>
              <a:rPr lang="fr-FR" sz="2800" dirty="0"/>
              <a:t>-Berton &amp; Clara </a:t>
            </a:r>
            <a:r>
              <a:rPr lang="fr-FR" sz="2800" dirty="0" err="1"/>
              <a:t>Egger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422409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 pourquoi pas…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2 ou 3 jours fériés par an pour les votations</a:t>
            </a:r>
          </a:p>
          <a:p>
            <a:r>
              <a:rPr lang="fr-FR" sz="2800" dirty="0"/>
              <a:t>Sélection des pétitions ayant reçues le plus de signatures</a:t>
            </a:r>
          </a:p>
        </p:txBody>
      </p:sp>
    </p:spTree>
    <p:extLst>
      <p:ext uri="{BB962C8B-B14F-4D97-AF65-F5344CB8AC3E}">
        <p14:creationId xmlns:p14="http://schemas.microsoft.com/office/powerpoint/2010/main" val="2626440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 Principes et fonctionnement du RIC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Constitutionnel</a:t>
            </a:r>
          </a:p>
          <a:p>
            <a:r>
              <a:rPr lang="fr-FR" sz="2800" dirty="0"/>
              <a:t>Attention au quorum</a:t>
            </a:r>
          </a:p>
          <a:p>
            <a:r>
              <a:rPr lang="fr-FR" sz="2800" dirty="0"/>
              <a:t>Démocratie participative VS Démocratie directe</a:t>
            </a:r>
          </a:p>
        </p:txBody>
      </p:sp>
    </p:spTree>
    <p:extLst>
      <p:ext uri="{BB962C8B-B14F-4D97-AF65-F5344CB8AC3E}">
        <p14:creationId xmlns:p14="http://schemas.microsoft.com/office/powerpoint/2010/main" val="2760576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 Le RIC et sa pratique à travers les âges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XIII </a:t>
            </a:r>
            <a:r>
              <a:rPr lang="fr-FR" sz="2800" dirty="0" err="1"/>
              <a:t>ème</a:t>
            </a:r>
            <a:r>
              <a:rPr lang="fr-FR" sz="2800" dirty="0"/>
              <a:t> siècle en Europe dans les vallées Alpines</a:t>
            </a:r>
          </a:p>
          <a:p>
            <a:r>
              <a:rPr lang="fr-FR" sz="2800" dirty="0"/>
              <a:t>Le Massachusetts en 1778</a:t>
            </a:r>
          </a:p>
          <a:p>
            <a:r>
              <a:rPr lang="fr-FR" sz="2800" dirty="0"/>
              <a:t>En France, Robespierre, Varlet, Roux, Rousseau, Piéton, Condorcet</a:t>
            </a:r>
          </a:p>
          <a:p>
            <a:r>
              <a:rPr lang="fr-FR" sz="2800" dirty="0"/>
              <a:t>Constitution de l’an I</a:t>
            </a:r>
          </a:p>
          <a:p>
            <a:r>
              <a:rPr lang="fr-FR" sz="2800" dirty="0"/>
              <a:t>Première constitution (Sieyès et Constant)</a:t>
            </a:r>
          </a:p>
        </p:txBody>
      </p:sp>
    </p:spTree>
    <p:extLst>
      <p:ext uri="{BB962C8B-B14F-4D97-AF65-F5344CB8AC3E}">
        <p14:creationId xmlns:p14="http://schemas.microsoft.com/office/powerpoint/2010/main" val="3178441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Cartographie des RIC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36 pays, 11 en toutes matières</a:t>
            </a:r>
          </a:p>
          <a:p>
            <a:r>
              <a:rPr lang="fr-FR" sz="2800" dirty="0"/>
              <a:t>Etats et </a:t>
            </a:r>
            <a:r>
              <a:rPr lang="fr-FR" sz="2800" dirty="0" err="1"/>
              <a:t>Landers</a:t>
            </a:r>
            <a:endParaRPr lang="fr-FR" sz="2800" dirty="0"/>
          </a:p>
          <a:p>
            <a:r>
              <a:rPr lang="fr-FR" sz="2800" dirty="0"/>
              <a:t>Suisse et Liechtenstein </a:t>
            </a:r>
          </a:p>
        </p:txBody>
      </p:sp>
    </p:spTree>
    <p:extLst>
      <p:ext uri="{BB962C8B-B14F-4D97-AF65-F5344CB8AC3E}">
        <p14:creationId xmlns:p14="http://schemas.microsoft.com/office/powerpoint/2010/main" val="4029165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4. Les grandes décisions prises par référendum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Peine de mort, Mariage pour tous, droits civiques…</a:t>
            </a:r>
          </a:p>
        </p:txBody>
      </p:sp>
    </p:spTree>
    <p:extLst>
      <p:ext uri="{BB962C8B-B14F-4D97-AF65-F5344CB8AC3E}">
        <p14:creationId xmlns:p14="http://schemas.microsoft.com/office/powerpoint/2010/main" val="2362562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5. Les effets du RIC sur les politiques publiques.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Convergence ou divergence entre les préférences des citoyens et des représentants</a:t>
            </a:r>
          </a:p>
          <a:p>
            <a:r>
              <a:rPr lang="fr-FR" sz="2800" dirty="0"/>
              <a:t>Effet conservateur avec les « </a:t>
            </a:r>
            <a:r>
              <a:rPr lang="fr-FR" sz="2800" dirty="0" err="1"/>
              <a:t>Neinsager</a:t>
            </a:r>
            <a:r>
              <a:rPr lang="fr-FR" sz="2800" dirty="0"/>
              <a:t> »</a:t>
            </a:r>
          </a:p>
          <a:p>
            <a:r>
              <a:rPr lang="fr-FR" sz="2800" dirty="0"/>
              <a:t>Plus de transparence</a:t>
            </a:r>
          </a:p>
        </p:txBody>
      </p:sp>
    </p:spTree>
    <p:extLst>
      <p:ext uri="{BB962C8B-B14F-4D97-AF65-F5344CB8AC3E}">
        <p14:creationId xmlns:p14="http://schemas.microsoft.com/office/powerpoint/2010/main" val="41426390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6. Les effets du RIC sur les citoyens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Renforce le sentiment de contrôle</a:t>
            </a:r>
          </a:p>
          <a:p>
            <a:r>
              <a:rPr lang="fr-FR" sz="2800" dirty="0"/>
              <a:t>Augmente les connaissances politiques</a:t>
            </a:r>
          </a:p>
          <a:p>
            <a:r>
              <a:rPr lang="fr-FR" sz="2800" dirty="0"/>
              <a:t>Augmente le nombre d’associations mais pas le nombre de lobbies économiques</a:t>
            </a:r>
          </a:p>
          <a:p>
            <a:r>
              <a:rPr lang="fr-FR" sz="2800" dirty="0"/>
              <a:t>Rend les représentants plus vigilants</a:t>
            </a:r>
          </a:p>
          <a:p>
            <a:r>
              <a:rPr lang="fr-FR" sz="2800" dirty="0"/>
              <a:t>Bénéficie aux pauvres ou proches du revenu médian</a:t>
            </a:r>
          </a:p>
        </p:txBody>
      </p:sp>
    </p:spTree>
    <p:extLst>
      <p:ext uri="{BB962C8B-B14F-4D97-AF65-F5344CB8AC3E}">
        <p14:creationId xmlns:p14="http://schemas.microsoft.com/office/powerpoint/2010/main" val="35444791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7. Lever les obstacles à l'utilisation du RIC en France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Réflexe classique des conservateurs (suffrage universel, vote des femmes…)</a:t>
            </a:r>
          </a:p>
          <a:p>
            <a:r>
              <a:rPr lang="fr-FR" sz="2800" dirty="0"/>
              <a:t>Forcer les représentants à introduire le RIC</a:t>
            </a:r>
          </a:p>
          <a:p>
            <a:r>
              <a:rPr lang="fr-FR" sz="2800" dirty="0"/>
              <a:t>Ne pas perdre le soutien potentiel des forces de l’ordre</a:t>
            </a:r>
          </a:p>
          <a:p>
            <a:r>
              <a:rPr lang="fr-FR" sz="2800" dirty="0"/>
              <a:t>Les 4 propositions principales du moment</a:t>
            </a:r>
          </a:p>
          <a:p>
            <a:r>
              <a:rPr lang="fr-FR" sz="2800" dirty="0"/>
              <a:t>Modification de l’article 89</a:t>
            </a:r>
          </a:p>
        </p:txBody>
      </p:sp>
    </p:spTree>
    <p:extLst>
      <p:ext uri="{BB962C8B-B14F-4D97-AF65-F5344CB8AC3E}">
        <p14:creationId xmlns:p14="http://schemas.microsoft.com/office/powerpoint/2010/main" val="2714601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8. Mise en place du RIC en France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Tout le monde doit pouvoir lancer une initiative</a:t>
            </a:r>
          </a:p>
          <a:p>
            <a:r>
              <a:rPr lang="fr-FR" sz="2800" dirty="0"/>
              <a:t>Pétition papier et internet</a:t>
            </a:r>
          </a:p>
          <a:p>
            <a:r>
              <a:rPr lang="fr-FR" sz="2800" dirty="0"/>
              <a:t>Détails techniques</a:t>
            </a:r>
          </a:p>
        </p:txBody>
      </p:sp>
    </p:spTree>
    <p:extLst>
      <p:ext uri="{BB962C8B-B14F-4D97-AF65-F5344CB8AC3E}">
        <p14:creationId xmlns:p14="http://schemas.microsoft.com/office/powerpoint/2010/main" val="1473785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is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ppt/theme/themeOverride1.xml><?xml version="1.0" encoding="utf-8"?>
<a:themeOverride xmlns:a="http://schemas.openxmlformats.org/drawingml/2006/main">
  <a:clrScheme name="Quotable">
    <a:dk1>
      <a:sysClr val="windowText" lastClr="000000"/>
    </a:dk1>
    <a:lt1>
      <a:sysClr val="window" lastClr="FFFFFF"/>
    </a:lt1>
    <a:dk2>
      <a:srgbClr val="212121"/>
    </a:dk2>
    <a:lt2>
      <a:srgbClr val="636363"/>
    </a:lt2>
    <a:accent1>
      <a:srgbClr val="9ECD33"/>
    </a:accent1>
    <a:accent2>
      <a:srgbClr val="E19933"/>
    </a:accent2>
    <a:accent3>
      <a:srgbClr val="DC5D3D"/>
    </a:accent3>
    <a:accent4>
      <a:srgbClr val="A967CB"/>
    </a:accent4>
    <a:accent5>
      <a:srgbClr val="5EA5DD"/>
    </a:accent5>
    <a:accent6>
      <a:srgbClr val="44BEA9"/>
    </a:accent6>
    <a:hlink>
      <a:srgbClr val="8F8F8F"/>
    </a:hlink>
    <a:folHlink>
      <a:srgbClr val="A5A5A5"/>
    </a:folHlink>
  </a:clrScheme>
</a:themeOverride>
</file>

<file path=ppt/theme/themeOverride2.xml><?xml version="1.0" encoding="utf-8"?>
<a:themeOverride xmlns:a="http://schemas.openxmlformats.org/drawingml/2006/main">
  <a:clrScheme name="Quotable">
    <a:dk1>
      <a:sysClr val="windowText" lastClr="000000"/>
    </a:dk1>
    <a:lt1>
      <a:sysClr val="window" lastClr="FFFFFF"/>
    </a:lt1>
    <a:dk2>
      <a:srgbClr val="212121"/>
    </a:dk2>
    <a:lt2>
      <a:srgbClr val="636363"/>
    </a:lt2>
    <a:accent1>
      <a:srgbClr val="9ECD33"/>
    </a:accent1>
    <a:accent2>
      <a:srgbClr val="E19933"/>
    </a:accent2>
    <a:accent3>
      <a:srgbClr val="DC5D3D"/>
    </a:accent3>
    <a:accent4>
      <a:srgbClr val="A967CB"/>
    </a:accent4>
    <a:accent5>
      <a:srgbClr val="5EA5DD"/>
    </a:accent5>
    <a:accent6>
      <a:srgbClr val="44BEA9"/>
    </a:accent6>
    <a:hlink>
      <a:srgbClr val="8F8F8F"/>
    </a:hlink>
    <a:folHlink>
      <a:srgbClr val="A5A5A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276</Words>
  <Application>Microsoft Macintosh PowerPoint</Application>
  <PresentationFormat>Grand écran</PresentationFormat>
  <Paragraphs>41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Concis</vt:lpstr>
      <vt:lpstr>Le RIC expliqué à tous  Au cœur de la démocratie directe  </vt:lpstr>
      <vt:lpstr>1 Principes et fonctionnement du RIC </vt:lpstr>
      <vt:lpstr>2. Le RIC et sa pratique à travers les âges</vt:lpstr>
      <vt:lpstr>3. Cartographie des RIC</vt:lpstr>
      <vt:lpstr>4. Les grandes décisions prises par référendum</vt:lpstr>
      <vt:lpstr>5. Les effets du RIC sur les politiques publiques.</vt:lpstr>
      <vt:lpstr>6. Les effets du RIC sur les citoyens</vt:lpstr>
      <vt:lpstr>7. Lever les obstacles à l'utilisation du RIC en France</vt:lpstr>
      <vt:lpstr>8. Mise en place du RIC en France</vt:lpstr>
      <vt:lpstr>Et pourquoi pas…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RIC expliqué à tous Au cœur de la démocratie directe</dc:title>
  <dc:creator>MICAUD, Ludovic</dc:creator>
  <cp:lastModifiedBy>Microsoft Office User</cp:lastModifiedBy>
  <cp:revision>5</cp:revision>
  <dcterms:created xsi:type="dcterms:W3CDTF">2019-06-26T10:45:02Z</dcterms:created>
  <dcterms:modified xsi:type="dcterms:W3CDTF">2019-08-10T11:00:32Z</dcterms:modified>
</cp:coreProperties>
</file>